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32" r:id="rId1"/>
  </p:sldMasterIdLst>
  <p:notesMasterIdLst>
    <p:notesMasterId r:id="rId17"/>
  </p:notesMasterIdLst>
  <p:handoutMasterIdLst>
    <p:handoutMasterId r:id="rId18"/>
  </p:handoutMasterIdLst>
  <p:sldIdLst>
    <p:sldId id="256" r:id="rId2"/>
    <p:sldId id="257" r:id="rId3"/>
    <p:sldId id="258" r:id="rId4"/>
    <p:sldId id="261" r:id="rId5"/>
    <p:sldId id="259" r:id="rId6"/>
    <p:sldId id="260" r:id="rId7"/>
    <p:sldId id="264" r:id="rId8"/>
    <p:sldId id="262" r:id="rId9"/>
    <p:sldId id="263" r:id="rId10"/>
    <p:sldId id="265" r:id="rId11"/>
    <p:sldId id="266" r:id="rId12"/>
    <p:sldId id="267" r:id="rId13"/>
    <p:sldId id="268" r:id="rId14"/>
    <p:sldId id="269" r:id="rId15"/>
    <p:sldId id="270" r:id="rId16"/>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69" autoAdjust="0"/>
    <p:restoredTop sz="81633"/>
  </p:normalViewPr>
  <p:slideViewPr>
    <p:cSldViewPr snapToGrid="0">
      <p:cViewPr varScale="1">
        <p:scale>
          <a:sx n="103" d="100"/>
          <a:sy n="103" d="100"/>
        </p:scale>
        <p:origin x="1160" y="184"/>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96" d="100"/>
          <a:sy n="96" d="100"/>
        </p:scale>
        <p:origin x="355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2B5C70A-5D37-4FAD-867D-68ABC67A864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65237184-73CE-41E0-BF57-30CC127BF2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1CD7D6B-A9BD-49FC-809D-318BD73F716C}" type="datetime1">
              <a:rPr lang="en-GB" smtClean="0"/>
              <a:t>09/03/2024</a:t>
            </a:fld>
            <a:endParaRPr lang="en-GB" dirty="0"/>
          </a:p>
        </p:txBody>
      </p:sp>
      <p:sp>
        <p:nvSpPr>
          <p:cNvPr id="4" name="Footer Placeholder 3">
            <a:extLst>
              <a:ext uri="{FF2B5EF4-FFF2-40B4-BE49-F238E27FC236}">
                <a16:creationId xmlns:a16="http://schemas.microsoft.com/office/drawing/2014/main" id="{54A7E9F3-4F8D-490C-A815-3C514E1FB88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D47A249E-CAB2-477D-8F53-A4C5A6875BD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9DB2E91-FFA5-4D3A-BD15-C93C36C9318A}" type="slidenum">
              <a:rPr lang="en-GB" smtClean="0"/>
              <a:t>‹#›</a:t>
            </a:fld>
            <a:endParaRPr lang="en-GB"/>
          </a:p>
        </p:txBody>
      </p:sp>
    </p:spTree>
    <p:extLst>
      <p:ext uri="{BB962C8B-B14F-4D97-AF65-F5344CB8AC3E}">
        <p14:creationId xmlns:p14="http://schemas.microsoft.com/office/powerpoint/2010/main" val="3646151431"/>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png>
</file>

<file path=ppt/media/image12.png>
</file>

<file path=ppt/media/image13.jpeg>
</file>

<file path=ppt/media/image14.jpeg>
</file>

<file path=ppt/media/image15.jpeg>
</file>

<file path=ppt/media/image16.jpeg>
</file>

<file path=ppt/media/image2.png>
</file>

<file path=ppt/media/image3.jpe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D04F92-D170-48EF-8A5B-D750D732353F}" type="datetime1">
              <a:rPr lang="en-GB" smtClean="0"/>
              <a:pPr/>
              <a:t>09/03/2024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07BC4C-9B40-4F4B-9DBE-0967C605E156}" type="slidenum">
              <a:rPr lang="en-GB" noProof="0" smtClean="0"/>
              <a:t>‹#›</a:t>
            </a:fld>
            <a:endParaRPr lang="en-GB" noProof="0"/>
          </a:p>
        </p:txBody>
      </p:sp>
    </p:spTree>
    <p:extLst>
      <p:ext uri="{BB962C8B-B14F-4D97-AF65-F5344CB8AC3E}">
        <p14:creationId xmlns:p14="http://schemas.microsoft.com/office/powerpoint/2010/main" val="323521315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607BC4C-9B40-4F4B-9DBE-0967C605E156}" type="slidenum">
              <a:rPr lang="en-GB" smtClean="0"/>
              <a:t>1</a:t>
            </a:fld>
            <a:endParaRPr lang="en-GB"/>
          </a:p>
        </p:txBody>
      </p:sp>
    </p:spTree>
    <p:extLst>
      <p:ext uri="{BB962C8B-B14F-4D97-AF65-F5344CB8AC3E}">
        <p14:creationId xmlns:p14="http://schemas.microsoft.com/office/powerpoint/2010/main" val="3175643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your review your model and remove types, e.g., “</a:t>
            </a:r>
            <a:r>
              <a:rPr lang="en-US" dirty="0" err="1"/>
              <a:t>Iteonery</a:t>
            </a:r>
            <a:r>
              <a:rPr lang="en-US" dirty="0"/>
              <a:t>”, ”</a:t>
            </a:r>
            <a:r>
              <a:rPr lang="en-US" dirty="0" err="1"/>
              <a:t>Budgete</a:t>
            </a:r>
            <a:r>
              <a:rPr lang="en-US" dirty="0"/>
              <a:t>”</a:t>
            </a:r>
          </a:p>
          <a:p>
            <a:r>
              <a:rPr lang="en-US" dirty="0"/>
              <a:t>Try to use verbs to make the model more clear, for instance, I do not know what you mean by “Places Information”</a:t>
            </a:r>
          </a:p>
          <a:p>
            <a:r>
              <a:rPr lang="en-US" dirty="0"/>
              <a:t>Finally, add a description of each use so we can understand what they do</a:t>
            </a:r>
          </a:p>
        </p:txBody>
      </p:sp>
      <p:sp>
        <p:nvSpPr>
          <p:cNvPr id="4" name="Slide Number Placeholder 3"/>
          <p:cNvSpPr>
            <a:spLocks noGrp="1"/>
          </p:cNvSpPr>
          <p:nvPr>
            <p:ph type="sldNum" sz="quarter" idx="5"/>
          </p:nvPr>
        </p:nvSpPr>
        <p:spPr/>
        <p:txBody>
          <a:bodyPr/>
          <a:lstStyle/>
          <a:p>
            <a:fld id="{3607BC4C-9B40-4F4B-9DBE-0967C605E156}" type="slidenum">
              <a:rPr lang="en-GB" noProof="0" smtClean="0"/>
              <a:t>3</a:t>
            </a:fld>
            <a:endParaRPr lang="en-GB" noProof="0"/>
          </a:p>
        </p:txBody>
      </p:sp>
    </p:spTree>
    <p:extLst>
      <p:ext uri="{BB962C8B-B14F-4D97-AF65-F5344CB8AC3E}">
        <p14:creationId xmlns:p14="http://schemas.microsoft.com/office/powerpoint/2010/main" val="36938894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class are you referring to? This is not a state diagram. It looks like to be an activity diagram.</a:t>
            </a:r>
          </a:p>
        </p:txBody>
      </p:sp>
      <p:sp>
        <p:nvSpPr>
          <p:cNvPr id="4" name="Slide Number Placeholder 3"/>
          <p:cNvSpPr>
            <a:spLocks noGrp="1"/>
          </p:cNvSpPr>
          <p:nvPr>
            <p:ph type="sldNum" sz="quarter" idx="5"/>
          </p:nvPr>
        </p:nvSpPr>
        <p:spPr/>
        <p:txBody>
          <a:bodyPr/>
          <a:lstStyle/>
          <a:p>
            <a:fld id="{3607BC4C-9B40-4F4B-9DBE-0967C605E156}" type="slidenum">
              <a:rPr lang="en-GB" noProof="0" smtClean="0"/>
              <a:t>4</a:t>
            </a:fld>
            <a:endParaRPr lang="en-GB" noProof="0"/>
          </a:p>
        </p:txBody>
      </p:sp>
    </p:spTree>
    <p:extLst>
      <p:ext uri="{BB962C8B-B14F-4D97-AF65-F5344CB8AC3E}">
        <p14:creationId xmlns:p14="http://schemas.microsoft.com/office/powerpoint/2010/main" val="11357695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not traceability between this activity diagram and the use case model.</a:t>
            </a:r>
          </a:p>
          <a:p>
            <a:r>
              <a:rPr lang="en-US" dirty="0"/>
              <a:t>You do not need an activity “start”, since the start node implies it is a start. The same regarding the action “end”</a:t>
            </a:r>
          </a:p>
          <a:p>
            <a:endParaRPr lang="en-US" dirty="0"/>
          </a:p>
        </p:txBody>
      </p:sp>
      <p:sp>
        <p:nvSpPr>
          <p:cNvPr id="4" name="Slide Number Placeholder 3"/>
          <p:cNvSpPr>
            <a:spLocks noGrp="1"/>
          </p:cNvSpPr>
          <p:nvPr>
            <p:ph type="sldNum" sz="quarter" idx="5"/>
          </p:nvPr>
        </p:nvSpPr>
        <p:spPr/>
        <p:txBody>
          <a:bodyPr/>
          <a:lstStyle/>
          <a:p>
            <a:fld id="{3607BC4C-9B40-4F4B-9DBE-0967C605E156}" type="slidenum">
              <a:rPr lang="en-GB" noProof="0" smtClean="0"/>
              <a:t>5</a:t>
            </a:fld>
            <a:endParaRPr lang="en-GB" noProof="0"/>
          </a:p>
        </p:txBody>
      </p:sp>
    </p:spTree>
    <p:extLst>
      <p:ext uri="{BB962C8B-B14F-4D97-AF65-F5344CB8AC3E}">
        <p14:creationId xmlns:p14="http://schemas.microsoft.com/office/powerpoint/2010/main" val="2028648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not clear what is the meaning the relationship among the cited classes. What is the cardinality? </a:t>
            </a:r>
          </a:p>
        </p:txBody>
      </p:sp>
      <p:sp>
        <p:nvSpPr>
          <p:cNvPr id="4" name="Slide Number Placeholder 3"/>
          <p:cNvSpPr>
            <a:spLocks noGrp="1"/>
          </p:cNvSpPr>
          <p:nvPr>
            <p:ph type="sldNum" sz="quarter" idx="5"/>
          </p:nvPr>
        </p:nvSpPr>
        <p:spPr/>
        <p:txBody>
          <a:bodyPr/>
          <a:lstStyle/>
          <a:p>
            <a:fld id="{3607BC4C-9B40-4F4B-9DBE-0967C605E156}" type="slidenum">
              <a:rPr lang="en-GB" noProof="0" smtClean="0"/>
              <a:t>6</a:t>
            </a:fld>
            <a:endParaRPr lang="en-GB" noProof="0"/>
          </a:p>
        </p:txBody>
      </p:sp>
    </p:spTree>
    <p:extLst>
      <p:ext uri="{BB962C8B-B14F-4D97-AF65-F5344CB8AC3E}">
        <p14:creationId xmlns:p14="http://schemas.microsoft.com/office/powerpoint/2010/main" val="2596567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traceability between this diagram and the class diagram. In addition, it is difficult to understand what “use cases” (features) this diagram is related to.</a:t>
            </a:r>
          </a:p>
        </p:txBody>
      </p:sp>
      <p:sp>
        <p:nvSpPr>
          <p:cNvPr id="4" name="Slide Number Placeholder 3"/>
          <p:cNvSpPr>
            <a:spLocks noGrp="1"/>
          </p:cNvSpPr>
          <p:nvPr>
            <p:ph type="sldNum" sz="quarter" idx="5"/>
          </p:nvPr>
        </p:nvSpPr>
        <p:spPr/>
        <p:txBody>
          <a:bodyPr/>
          <a:lstStyle/>
          <a:p>
            <a:fld id="{3607BC4C-9B40-4F4B-9DBE-0967C605E156}" type="slidenum">
              <a:rPr lang="en-GB" noProof="0" smtClean="0"/>
              <a:t>7</a:t>
            </a:fld>
            <a:endParaRPr lang="en-GB" noProof="0"/>
          </a:p>
        </p:txBody>
      </p:sp>
    </p:spTree>
    <p:extLst>
      <p:ext uri="{BB962C8B-B14F-4D97-AF65-F5344CB8AC3E}">
        <p14:creationId xmlns:p14="http://schemas.microsoft.com/office/powerpoint/2010/main" val="42828393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all the diagrams are consistent and can be mapped to each other. Traceability is very important. An OO project is not a set of pictures, but models that are related to </a:t>
            </a:r>
            <a:r>
              <a:rPr lang="en-US"/>
              <a:t>each other.</a:t>
            </a:r>
          </a:p>
        </p:txBody>
      </p:sp>
      <p:sp>
        <p:nvSpPr>
          <p:cNvPr id="4" name="Slide Number Placeholder 3"/>
          <p:cNvSpPr>
            <a:spLocks noGrp="1"/>
          </p:cNvSpPr>
          <p:nvPr>
            <p:ph type="sldNum" sz="quarter" idx="5"/>
          </p:nvPr>
        </p:nvSpPr>
        <p:spPr/>
        <p:txBody>
          <a:bodyPr/>
          <a:lstStyle/>
          <a:p>
            <a:fld id="{3607BC4C-9B40-4F4B-9DBE-0967C605E156}" type="slidenum">
              <a:rPr lang="en-GB" noProof="0" smtClean="0"/>
              <a:t>9</a:t>
            </a:fld>
            <a:endParaRPr lang="en-GB" noProof="0"/>
          </a:p>
        </p:txBody>
      </p:sp>
    </p:spTree>
    <p:extLst>
      <p:ext uri="{BB962C8B-B14F-4D97-AF65-F5344CB8AC3E}">
        <p14:creationId xmlns:p14="http://schemas.microsoft.com/office/powerpoint/2010/main" val="3171113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3/9/24</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115521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7751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226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5653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2793038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3198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4088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9087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4600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8641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3/9/24</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84621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3/9/24</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a:t>
            </a:fld>
            <a:endParaRPr lang="en-US"/>
          </a:p>
        </p:txBody>
      </p:sp>
    </p:spTree>
    <p:extLst>
      <p:ext uri="{BB962C8B-B14F-4D97-AF65-F5344CB8AC3E}">
        <p14:creationId xmlns:p14="http://schemas.microsoft.com/office/powerpoint/2010/main" val="2380431327"/>
      </p:ext>
    </p:extLst>
  </p:cSld>
  <p:clrMap bg1="dk1" tx1="lt1" bg2="dk2" tx2="lt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25" r:id="rId6"/>
    <p:sldLayoutId id="2147483821" r:id="rId7"/>
    <p:sldLayoutId id="2147483822" r:id="rId8"/>
    <p:sldLayoutId id="2147483823" r:id="rId9"/>
    <p:sldLayoutId id="2147483824" r:id="rId10"/>
    <p:sldLayoutId id="2147483826"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1519" y="474557"/>
            <a:ext cx="4301381" cy="2615102"/>
          </a:xfrm>
        </p:spPr>
        <p:txBody>
          <a:bodyPr rtlCol="0">
            <a:normAutofit/>
          </a:bodyPr>
          <a:lstStyle/>
          <a:p>
            <a:r>
              <a:rPr lang="en-GB" sz="4800" dirty="0">
                <a:latin typeface="Tempus Sans ITC"/>
                <a:ea typeface="+mj-lt"/>
                <a:cs typeface="+mj-lt"/>
              </a:rPr>
              <a:t>Project: Travel Companion Website</a:t>
            </a:r>
            <a:endParaRPr lang="en-US">
              <a:latin typeface="Tempus Sans ITC"/>
            </a:endParaRPr>
          </a:p>
          <a:p>
            <a:endParaRPr lang="en-GB" sz="4800" dirty="0"/>
          </a:p>
        </p:txBody>
      </p:sp>
      <p:sp>
        <p:nvSpPr>
          <p:cNvPr id="3" name="Subtitle 2"/>
          <p:cNvSpPr>
            <a:spLocks noGrp="1"/>
          </p:cNvSpPr>
          <p:nvPr>
            <p:ph type="subTitle" idx="1"/>
          </p:nvPr>
        </p:nvSpPr>
        <p:spPr>
          <a:xfrm>
            <a:off x="564553" y="3343288"/>
            <a:ext cx="3608208" cy="2743822"/>
          </a:xfrm>
        </p:spPr>
        <p:txBody>
          <a:bodyPr rtlCol="0">
            <a:normAutofit fontScale="77500" lnSpcReduction="20000"/>
          </a:bodyPr>
          <a:lstStyle/>
          <a:p>
            <a:r>
              <a:rPr lang="en-GB" sz="2700" b="1" dirty="0">
                <a:latin typeface="Tempus Sans ITC"/>
                <a:ea typeface="+mn-lt"/>
                <a:cs typeface="+mn-lt"/>
              </a:rPr>
              <a:t>Group Name -  Fall2024_g10</a:t>
            </a:r>
            <a:endParaRPr lang="en-US" sz="2700" b="1">
              <a:latin typeface="Tempus Sans ITC"/>
            </a:endParaRPr>
          </a:p>
          <a:p>
            <a:r>
              <a:rPr lang="en-GB" sz="1800" dirty="0">
                <a:latin typeface="Tempus Sans ITC"/>
                <a:ea typeface="+mn-lt"/>
                <a:cs typeface="+mn-lt"/>
              </a:rPr>
              <a:t>Mayank Tiwari</a:t>
            </a:r>
            <a:endParaRPr lang="en-GB" sz="1800" dirty="0">
              <a:latin typeface="Tempus Sans ITC"/>
            </a:endParaRPr>
          </a:p>
          <a:p>
            <a:r>
              <a:rPr lang="en-GB" sz="1800" dirty="0">
                <a:latin typeface="Tempus Sans ITC"/>
                <a:ea typeface="+mn-lt"/>
                <a:cs typeface="+mn-lt"/>
              </a:rPr>
              <a:t>Dattatreya Kantha</a:t>
            </a:r>
            <a:endParaRPr lang="en-GB" sz="1800">
              <a:latin typeface="Tempus Sans ITC"/>
            </a:endParaRPr>
          </a:p>
          <a:p>
            <a:r>
              <a:rPr lang="en-GB" sz="2000" dirty="0">
                <a:latin typeface="Tempus Sans ITC"/>
                <a:ea typeface="+mn-lt"/>
                <a:cs typeface="+mn-lt"/>
              </a:rPr>
              <a:t>Omkar Mane</a:t>
            </a:r>
            <a:endParaRPr lang="en-GB" sz="2000">
              <a:solidFill>
                <a:srgbClr val="000000"/>
              </a:solidFill>
              <a:latin typeface="Tempus Sans ITC"/>
              <a:ea typeface="+mn-lt"/>
              <a:cs typeface="+mn-lt"/>
            </a:endParaRPr>
          </a:p>
          <a:p>
            <a:r>
              <a:rPr lang="en-GB" sz="1800" dirty="0">
                <a:latin typeface="Tempus Sans ITC"/>
                <a:ea typeface="+mn-lt"/>
                <a:cs typeface="+mn-lt"/>
              </a:rPr>
              <a:t>Swati More</a:t>
            </a:r>
            <a:endParaRPr lang="en-GB" sz="1800" dirty="0">
              <a:latin typeface="Tempus Sans ITC"/>
            </a:endParaRPr>
          </a:p>
          <a:p>
            <a:br>
              <a:rPr lang="en-US" dirty="0"/>
            </a:br>
            <a:endParaRPr lang="en-US" dirty="0"/>
          </a:p>
          <a:p>
            <a:endParaRPr lang="en-GB" dirty="0"/>
          </a:p>
        </p:txBody>
      </p:sp>
      <p:pic>
        <p:nvPicPr>
          <p:cNvPr id="27" name="Picture 26" descr="Jigsaw puzzles in plastic figures">
            <a:extLst>
              <a:ext uri="{FF2B5EF4-FFF2-40B4-BE49-F238E27FC236}">
                <a16:creationId xmlns:a16="http://schemas.microsoft.com/office/drawing/2014/main" id="{4E33B0EC-336D-F609-878C-12BE96675A03}"/>
              </a:ext>
            </a:extLst>
          </p:cNvPr>
          <p:cNvPicPr>
            <a:picLocks noChangeAspect="1"/>
          </p:cNvPicPr>
          <p:nvPr/>
        </p:nvPicPr>
        <p:blipFill rotWithShape="1">
          <a:blip r:embed="rId3"/>
          <a:srcRect l="14328" r="-248"/>
          <a:stretch/>
        </p:blipFill>
        <p:spPr>
          <a:xfrm>
            <a:off x="4735487" y="10"/>
            <a:ext cx="8516601" cy="6858264"/>
          </a:xfrm>
          <a:prstGeom prst="rect">
            <a:avLst/>
          </a:prstGeom>
        </p:spPr>
      </p:pic>
      <p:sp>
        <p:nvSpPr>
          <p:cNvPr id="28" name="Rectangle 27">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5290"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9" name="Rectangle 28">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529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5" name="Picture 4" descr="A group of famous monuments&#10;&#10;Description automatically generated">
            <a:extLst>
              <a:ext uri="{FF2B5EF4-FFF2-40B4-BE49-F238E27FC236}">
                <a16:creationId xmlns:a16="http://schemas.microsoft.com/office/drawing/2014/main" id="{339854CB-5B45-F095-310E-62FCE475D9C9}"/>
              </a:ext>
            </a:extLst>
          </p:cNvPr>
          <p:cNvPicPr>
            <a:picLocks noChangeAspect="1"/>
          </p:cNvPicPr>
          <p:nvPr/>
        </p:nvPicPr>
        <p:blipFill rotWithShape="1">
          <a:blip r:embed="rId4"/>
          <a:srcRect l="4246" t="-154" r="-516" b="111"/>
          <a:stretch/>
        </p:blipFill>
        <p:spPr>
          <a:xfrm>
            <a:off x="4063075" y="-27365"/>
            <a:ext cx="9231605" cy="6885777"/>
          </a:xfrm>
          <a:prstGeom prst="rect">
            <a:avLst/>
          </a:prstGeom>
        </p:spPr>
      </p:pic>
    </p:spTree>
    <p:extLst>
      <p:ext uri="{BB962C8B-B14F-4D97-AF65-F5344CB8AC3E}">
        <p14:creationId xmlns:p14="http://schemas.microsoft.com/office/powerpoint/2010/main" val="16271976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9D1B3-6E72-48C8-69BB-9F3A35D41EF1}"/>
              </a:ext>
            </a:extLst>
          </p:cNvPr>
          <p:cNvSpPr>
            <a:spLocks noGrp="1"/>
          </p:cNvSpPr>
          <p:nvPr>
            <p:ph type="title"/>
          </p:nvPr>
        </p:nvSpPr>
        <p:spPr>
          <a:xfrm>
            <a:off x="1587710" y="57798"/>
            <a:ext cx="9486690" cy="580170"/>
          </a:xfrm>
        </p:spPr>
        <p:txBody>
          <a:bodyPr>
            <a:normAutofit fontScale="90000"/>
          </a:bodyPr>
          <a:lstStyle/>
          <a:p>
            <a:r>
              <a:rPr lang="en-GB" dirty="0">
                <a:latin typeface="Modern Love"/>
              </a:rPr>
              <a:t>COMPONENT DIAGRAM</a:t>
            </a:r>
          </a:p>
        </p:txBody>
      </p:sp>
      <p:pic>
        <p:nvPicPr>
          <p:cNvPr id="4" name="Content Placeholder 3" descr="A diagram of a computer&#10;&#10;Description automatically generated">
            <a:extLst>
              <a:ext uri="{FF2B5EF4-FFF2-40B4-BE49-F238E27FC236}">
                <a16:creationId xmlns:a16="http://schemas.microsoft.com/office/drawing/2014/main" id="{5BCCADC3-C42D-A090-630A-8362DEAA116F}"/>
              </a:ext>
            </a:extLst>
          </p:cNvPr>
          <p:cNvPicPr>
            <a:picLocks noGrp="1" noChangeAspect="1"/>
          </p:cNvPicPr>
          <p:nvPr>
            <p:ph idx="1"/>
          </p:nvPr>
        </p:nvPicPr>
        <p:blipFill>
          <a:blip r:embed="rId2"/>
          <a:stretch>
            <a:fillRect/>
          </a:stretch>
        </p:blipFill>
        <p:spPr>
          <a:xfrm>
            <a:off x="1255976" y="686218"/>
            <a:ext cx="10774651" cy="6019266"/>
          </a:xfrm>
        </p:spPr>
      </p:pic>
    </p:spTree>
    <p:extLst>
      <p:ext uri="{BB962C8B-B14F-4D97-AF65-F5344CB8AC3E}">
        <p14:creationId xmlns:p14="http://schemas.microsoft.com/office/powerpoint/2010/main" val="33480480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F0781-6901-E647-C4AC-C193AD482391}"/>
              </a:ext>
            </a:extLst>
          </p:cNvPr>
          <p:cNvSpPr>
            <a:spLocks noGrp="1"/>
          </p:cNvSpPr>
          <p:nvPr>
            <p:ph type="title"/>
          </p:nvPr>
        </p:nvSpPr>
        <p:spPr>
          <a:xfrm>
            <a:off x="1587710" y="-3731"/>
            <a:ext cx="9486690" cy="422241"/>
          </a:xfrm>
        </p:spPr>
        <p:txBody>
          <a:bodyPr>
            <a:normAutofit fontScale="90000"/>
          </a:bodyPr>
          <a:lstStyle/>
          <a:p>
            <a:r>
              <a:rPr lang="en-GB" dirty="0">
                <a:latin typeface="Modern Love"/>
              </a:rPr>
              <a:t>SEQUENCE DIAGRAM</a:t>
            </a:r>
          </a:p>
        </p:txBody>
      </p:sp>
      <p:pic>
        <p:nvPicPr>
          <p:cNvPr id="4" name="Content Placeholder 3" descr="A screenshot of a computer program">
            <a:extLst>
              <a:ext uri="{FF2B5EF4-FFF2-40B4-BE49-F238E27FC236}">
                <a16:creationId xmlns:a16="http://schemas.microsoft.com/office/drawing/2014/main" id="{F35926B7-6C1C-1399-EDCB-93078819A98E}"/>
              </a:ext>
            </a:extLst>
          </p:cNvPr>
          <p:cNvPicPr>
            <a:picLocks noGrp="1" noChangeAspect="1"/>
          </p:cNvPicPr>
          <p:nvPr>
            <p:ph idx="1"/>
          </p:nvPr>
        </p:nvPicPr>
        <p:blipFill>
          <a:blip r:embed="rId2"/>
          <a:stretch>
            <a:fillRect/>
          </a:stretch>
        </p:blipFill>
        <p:spPr>
          <a:xfrm>
            <a:off x="2812849" y="655406"/>
            <a:ext cx="7832788" cy="6206002"/>
          </a:xfrm>
        </p:spPr>
      </p:pic>
    </p:spTree>
    <p:extLst>
      <p:ext uri="{BB962C8B-B14F-4D97-AF65-F5344CB8AC3E}">
        <p14:creationId xmlns:p14="http://schemas.microsoft.com/office/powerpoint/2010/main" val="1683673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1D2CF-3B1F-E71F-AB88-CA3538DA2BA7}"/>
              </a:ext>
            </a:extLst>
          </p:cNvPr>
          <p:cNvSpPr>
            <a:spLocks noGrp="1"/>
          </p:cNvSpPr>
          <p:nvPr>
            <p:ph type="title"/>
          </p:nvPr>
        </p:nvSpPr>
        <p:spPr>
          <a:xfrm>
            <a:off x="1587710" y="355"/>
            <a:ext cx="9486690" cy="832276"/>
          </a:xfrm>
        </p:spPr>
        <p:txBody>
          <a:bodyPr>
            <a:normAutofit/>
          </a:bodyPr>
          <a:lstStyle/>
          <a:p>
            <a:r>
              <a:rPr lang="en-GB" dirty="0">
                <a:latin typeface="Modern Love"/>
              </a:rPr>
              <a:t>LOGIN STATE DIAGRAM</a:t>
            </a:r>
          </a:p>
        </p:txBody>
      </p:sp>
      <p:pic>
        <p:nvPicPr>
          <p:cNvPr id="4" name="Content Placeholder 3" descr="A diagram of a computer">
            <a:extLst>
              <a:ext uri="{FF2B5EF4-FFF2-40B4-BE49-F238E27FC236}">
                <a16:creationId xmlns:a16="http://schemas.microsoft.com/office/drawing/2014/main" id="{352EA792-961D-593A-A6BE-7EB77F383495}"/>
              </a:ext>
            </a:extLst>
          </p:cNvPr>
          <p:cNvPicPr>
            <a:picLocks noGrp="1" noChangeAspect="1"/>
          </p:cNvPicPr>
          <p:nvPr>
            <p:ph idx="1"/>
          </p:nvPr>
        </p:nvPicPr>
        <p:blipFill>
          <a:blip r:embed="rId2"/>
          <a:stretch>
            <a:fillRect/>
          </a:stretch>
        </p:blipFill>
        <p:spPr>
          <a:xfrm>
            <a:off x="1287602" y="837160"/>
            <a:ext cx="10733784" cy="5700225"/>
          </a:xfrm>
        </p:spPr>
      </p:pic>
    </p:spTree>
    <p:extLst>
      <p:ext uri="{BB962C8B-B14F-4D97-AF65-F5344CB8AC3E}">
        <p14:creationId xmlns:p14="http://schemas.microsoft.com/office/powerpoint/2010/main" val="7575450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E15D8-59DE-7C93-310F-91CBC44B834C}"/>
              </a:ext>
            </a:extLst>
          </p:cNvPr>
          <p:cNvSpPr>
            <a:spLocks noGrp="1"/>
          </p:cNvSpPr>
          <p:nvPr>
            <p:ph type="title"/>
          </p:nvPr>
        </p:nvSpPr>
        <p:spPr>
          <a:xfrm>
            <a:off x="1587710" y="11319"/>
            <a:ext cx="9486690" cy="717153"/>
          </a:xfrm>
        </p:spPr>
        <p:txBody>
          <a:bodyPr>
            <a:normAutofit fontScale="90000"/>
          </a:bodyPr>
          <a:lstStyle/>
          <a:p>
            <a:r>
              <a:rPr lang="en-GB" dirty="0">
                <a:latin typeface="Modern Love"/>
              </a:rPr>
              <a:t>STORAGE STATE DIAGRAM</a:t>
            </a:r>
          </a:p>
        </p:txBody>
      </p:sp>
      <p:pic>
        <p:nvPicPr>
          <p:cNvPr id="4" name="Content Placeholder 3" descr="A diagram of a document&#10;&#10;Description automatically generated">
            <a:extLst>
              <a:ext uri="{FF2B5EF4-FFF2-40B4-BE49-F238E27FC236}">
                <a16:creationId xmlns:a16="http://schemas.microsoft.com/office/drawing/2014/main" id="{D5DE53BA-AF0D-16EA-507C-7EAB254DC915}"/>
              </a:ext>
            </a:extLst>
          </p:cNvPr>
          <p:cNvPicPr>
            <a:picLocks noGrp="1" noChangeAspect="1"/>
          </p:cNvPicPr>
          <p:nvPr>
            <p:ph idx="1"/>
          </p:nvPr>
        </p:nvPicPr>
        <p:blipFill>
          <a:blip r:embed="rId2"/>
          <a:stretch>
            <a:fillRect/>
          </a:stretch>
        </p:blipFill>
        <p:spPr>
          <a:xfrm>
            <a:off x="1216336" y="928449"/>
            <a:ext cx="10826977" cy="5698553"/>
          </a:xfrm>
        </p:spPr>
      </p:pic>
    </p:spTree>
    <p:extLst>
      <p:ext uri="{BB962C8B-B14F-4D97-AF65-F5344CB8AC3E}">
        <p14:creationId xmlns:p14="http://schemas.microsoft.com/office/powerpoint/2010/main" val="25587071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13FA6-B5D9-B327-53E9-92CE7E6AEAA1}"/>
              </a:ext>
            </a:extLst>
          </p:cNvPr>
          <p:cNvSpPr>
            <a:spLocks noGrp="1"/>
          </p:cNvSpPr>
          <p:nvPr>
            <p:ph type="title"/>
          </p:nvPr>
        </p:nvSpPr>
        <p:spPr>
          <a:xfrm>
            <a:off x="1587710" y="5837"/>
            <a:ext cx="9486690" cy="739081"/>
          </a:xfrm>
        </p:spPr>
        <p:txBody>
          <a:bodyPr>
            <a:normAutofit fontScale="90000"/>
          </a:bodyPr>
          <a:lstStyle/>
          <a:p>
            <a:r>
              <a:rPr lang="en-GB" dirty="0">
                <a:latin typeface="Modern Love"/>
              </a:rPr>
              <a:t>LOGIN ACTIVITY DIAGRAM</a:t>
            </a:r>
            <a:endParaRPr lang="en-US" dirty="0">
              <a:latin typeface="Modern Love"/>
            </a:endParaRPr>
          </a:p>
        </p:txBody>
      </p:sp>
      <p:pic>
        <p:nvPicPr>
          <p:cNvPr id="4" name="Content Placeholder 3" descr="A diagram of a login&#10;&#10;Description automatically generated">
            <a:extLst>
              <a:ext uri="{FF2B5EF4-FFF2-40B4-BE49-F238E27FC236}">
                <a16:creationId xmlns:a16="http://schemas.microsoft.com/office/drawing/2014/main" id="{92F003BF-BAD2-725E-C254-A2680212F655}"/>
              </a:ext>
            </a:extLst>
          </p:cNvPr>
          <p:cNvPicPr>
            <a:picLocks noGrp="1" noChangeAspect="1"/>
          </p:cNvPicPr>
          <p:nvPr>
            <p:ph idx="1"/>
          </p:nvPr>
        </p:nvPicPr>
        <p:blipFill>
          <a:blip r:embed="rId2"/>
          <a:stretch>
            <a:fillRect/>
          </a:stretch>
        </p:blipFill>
        <p:spPr>
          <a:xfrm>
            <a:off x="3553025" y="744528"/>
            <a:ext cx="6115224" cy="6022540"/>
          </a:xfrm>
        </p:spPr>
      </p:pic>
    </p:spTree>
    <p:extLst>
      <p:ext uri="{BB962C8B-B14F-4D97-AF65-F5344CB8AC3E}">
        <p14:creationId xmlns:p14="http://schemas.microsoft.com/office/powerpoint/2010/main" val="453758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A9329-9F43-27A9-84CE-F359DCABEF94}"/>
              </a:ext>
            </a:extLst>
          </p:cNvPr>
          <p:cNvSpPr>
            <a:spLocks noGrp="1"/>
          </p:cNvSpPr>
          <p:nvPr>
            <p:ph type="title"/>
          </p:nvPr>
        </p:nvSpPr>
        <p:spPr>
          <a:xfrm>
            <a:off x="1587710" y="-43501"/>
            <a:ext cx="9486690" cy="717154"/>
          </a:xfrm>
        </p:spPr>
        <p:txBody>
          <a:bodyPr>
            <a:normAutofit fontScale="90000"/>
          </a:bodyPr>
          <a:lstStyle/>
          <a:p>
            <a:r>
              <a:rPr lang="en-GB" dirty="0">
                <a:latin typeface="Modern Love"/>
              </a:rPr>
              <a:t>STORAGE  ACTIVITY DIAGRAM</a:t>
            </a:r>
            <a:endParaRPr lang="en-US" dirty="0">
              <a:latin typeface="Modern Love"/>
            </a:endParaRPr>
          </a:p>
        </p:txBody>
      </p:sp>
      <p:pic>
        <p:nvPicPr>
          <p:cNvPr id="4" name="Content Placeholder 3" descr="A diagram of a software process">
            <a:extLst>
              <a:ext uri="{FF2B5EF4-FFF2-40B4-BE49-F238E27FC236}">
                <a16:creationId xmlns:a16="http://schemas.microsoft.com/office/drawing/2014/main" id="{20265649-5AE4-5EDF-BAF2-017A66B0E4F0}"/>
              </a:ext>
            </a:extLst>
          </p:cNvPr>
          <p:cNvPicPr>
            <a:picLocks noGrp="1" noChangeAspect="1"/>
          </p:cNvPicPr>
          <p:nvPr>
            <p:ph idx="1"/>
          </p:nvPr>
        </p:nvPicPr>
        <p:blipFill>
          <a:blip r:embed="rId2"/>
          <a:stretch>
            <a:fillRect/>
          </a:stretch>
        </p:blipFill>
        <p:spPr>
          <a:xfrm>
            <a:off x="3161509" y="607477"/>
            <a:ext cx="6898259" cy="6154108"/>
          </a:xfrm>
        </p:spPr>
      </p:pic>
    </p:spTree>
    <p:extLst>
      <p:ext uri="{BB962C8B-B14F-4D97-AF65-F5344CB8AC3E}">
        <p14:creationId xmlns:p14="http://schemas.microsoft.com/office/powerpoint/2010/main" val="26946814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884B16-650D-1157-8801-42563176D062}"/>
              </a:ext>
            </a:extLst>
          </p:cNvPr>
          <p:cNvSpPr>
            <a:spLocks noGrp="1"/>
          </p:cNvSpPr>
          <p:nvPr>
            <p:ph type="title"/>
          </p:nvPr>
        </p:nvSpPr>
        <p:spPr>
          <a:xfrm>
            <a:off x="565151" y="455362"/>
            <a:ext cx="6881728" cy="1550419"/>
          </a:xfrm>
        </p:spPr>
        <p:txBody>
          <a:bodyPr>
            <a:normAutofit/>
          </a:bodyPr>
          <a:lstStyle/>
          <a:p>
            <a:r>
              <a:rPr lang="en-GB" dirty="0">
                <a:latin typeface="Tempus Sans ITC"/>
                <a:ea typeface="+mj-lt"/>
                <a:cs typeface="+mj-lt"/>
              </a:rPr>
              <a:t>Project Vision</a:t>
            </a:r>
            <a:endParaRPr lang="en-US">
              <a:latin typeface="Tempus Sans ITC"/>
            </a:endParaRPr>
          </a:p>
          <a:p>
            <a:endParaRPr lang="en-GB" dirty="0"/>
          </a:p>
        </p:txBody>
      </p:sp>
      <p:sp>
        <p:nvSpPr>
          <p:cNvPr id="3" name="Content Placeholder 2">
            <a:extLst>
              <a:ext uri="{FF2B5EF4-FFF2-40B4-BE49-F238E27FC236}">
                <a16:creationId xmlns:a16="http://schemas.microsoft.com/office/drawing/2014/main" id="{CD94526A-C0CA-583F-6DB1-A399F741FC79}"/>
              </a:ext>
            </a:extLst>
          </p:cNvPr>
          <p:cNvSpPr>
            <a:spLocks noGrp="1"/>
          </p:cNvSpPr>
          <p:nvPr>
            <p:ph idx="1"/>
          </p:nvPr>
        </p:nvSpPr>
        <p:spPr>
          <a:xfrm>
            <a:off x="565151" y="744874"/>
            <a:ext cx="6881728" cy="5341294"/>
          </a:xfrm>
        </p:spPr>
        <p:txBody>
          <a:bodyPr vert="horz" lIns="91440" tIns="45720" rIns="91440" bIns="45720" rtlCol="0" anchor="t">
            <a:noAutofit/>
          </a:bodyPr>
          <a:lstStyle/>
          <a:p>
            <a:pPr marL="0" indent="0">
              <a:lnSpc>
                <a:spcPct val="100000"/>
              </a:lnSpc>
              <a:buNone/>
            </a:pPr>
            <a:endParaRPr lang="en-GB" sz="2000">
              <a:latin typeface="Century Gothic"/>
              <a:ea typeface="+mn-lt"/>
              <a:cs typeface="+mn-lt"/>
            </a:endParaRPr>
          </a:p>
          <a:p>
            <a:pPr marL="0" indent="0">
              <a:lnSpc>
                <a:spcPct val="100000"/>
              </a:lnSpc>
              <a:buNone/>
            </a:pPr>
            <a:endParaRPr lang="en-GB" sz="2400" dirty="0">
              <a:latin typeface="Baskerville Old Face"/>
              <a:ea typeface="+mn-lt"/>
              <a:cs typeface="+mn-lt"/>
            </a:endParaRPr>
          </a:p>
          <a:p>
            <a:pPr marL="0" indent="0">
              <a:lnSpc>
                <a:spcPct val="100000"/>
              </a:lnSpc>
              <a:buNone/>
            </a:pPr>
            <a:r>
              <a:rPr lang="en-GB" sz="2400" dirty="0">
                <a:latin typeface="Baskerville Old Face"/>
                <a:ea typeface="+mn-lt"/>
                <a:cs typeface="+mn-lt"/>
              </a:rPr>
              <a:t>The goal of our project is to create the quintessential travel companion designed to enable users to explore the world with both confidence and ease. Our platform aims to simplify trip planning by not only streamlining the process but also enhancing the overall travel experience with personalized local insights and advanced budget management features. We are committed to becoming the ultimate resource for </a:t>
            </a:r>
            <a:r>
              <a:rPr lang="en-GB" sz="2400" dirty="0" err="1">
                <a:latin typeface="Baskerville Old Face"/>
                <a:ea typeface="+mn-lt"/>
                <a:cs typeface="+mn-lt"/>
              </a:rPr>
              <a:t>travelers</a:t>
            </a:r>
            <a:r>
              <a:rPr lang="en-GB" sz="2400" dirty="0">
                <a:latin typeface="Baskerville Old Face"/>
                <a:ea typeface="+mn-lt"/>
                <a:cs typeface="+mn-lt"/>
              </a:rPr>
              <a:t> who desire tailor-made, engaging journeys that perfectly match their individual tastes and preferences.</a:t>
            </a:r>
            <a:endParaRPr lang="en-GB" sz="2400">
              <a:latin typeface="Baskerville Old Face"/>
            </a:endParaRPr>
          </a:p>
        </p:txBody>
      </p:sp>
      <p:pic>
        <p:nvPicPr>
          <p:cNvPr id="5" name="Picture 4" descr="Light bulb on yellow background with sketched light beams and cord">
            <a:extLst>
              <a:ext uri="{FF2B5EF4-FFF2-40B4-BE49-F238E27FC236}">
                <a16:creationId xmlns:a16="http://schemas.microsoft.com/office/drawing/2014/main" id="{120605F8-3F9B-9CE1-A7A4-718D4DBD2607}"/>
              </a:ext>
            </a:extLst>
          </p:cNvPr>
          <p:cNvPicPr>
            <a:picLocks noChangeAspect="1"/>
          </p:cNvPicPr>
          <p:nvPr/>
        </p:nvPicPr>
        <p:blipFill rotWithShape="1">
          <a:blip r:embed="rId2"/>
          <a:srcRect l="52443" r="10118" b="3"/>
          <a:stretch/>
        </p:blipFill>
        <p:spPr>
          <a:xfrm>
            <a:off x="8018632" y="10"/>
            <a:ext cx="4173368" cy="6857990"/>
          </a:xfrm>
          <a:prstGeom prst="rect">
            <a:avLst/>
          </a:pr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863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863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4891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FD7E0-0A8A-4891-4146-995F844F08A7}"/>
              </a:ext>
            </a:extLst>
          </p:cNvPr>
          <p:cNvSpPr>
            <a:spLocks noGrp="1"/>
          </p:cNvSpPr>
          <p:nvPr>
            <p:ph type="title"/>
          </p:nvPr>
        </p:nvSpPr>
        <p:spPr>
          <a:xfrm>
            <a:off x="1219001" y="-27395"/>
            <a:ext cx="9855399" cy="698494"/>
          </a:xfrm>
        </p:spPr>
        <p:txBody>
          <a:bodyPr>
            <a:normAutofit fontScale="90000"/>
          </a:bodyPr>
          <a:lstStyle/>
          <a:p>
            <a:r>
              <a:rPr lang="en-GB" dirty="0">
                <a:latin typeface="Modern Love"/>
              </a:rPr>
              <a:t>USE CASE DIAGRAM</a:t>
            </a:r>
          </a:p>
        </p:txBody>
      </p:sp>
      <p:pic>
        <p:nvPicPr>
          <p:cNvPr id="7" name="Content Placeholder 6" descr="A diagram of a diagram">
            <a:extLst>
              <a:ext uri="{FF2B5EF4-FFF2-40B4-BE49-F238E27FC236}">
                <a16:creationId xmlns:a16="http://schemas.microsoft.com/office/drawing/2014/main" id="{9D297392-7BB2-E35A-D59E-BE156418EAAF}"/>
              </a:ext>
            </a:extLst>
          </p:cNvPr>
          <p:cNvPicPr>
            <a:picLocks noGrp="1" noChangeAspect="1"/>
          </p:cNvPicPr>
          <p:nvPr>
            <p:ph idx="1"/>
          </p:nvPr>
        </p:nvPicPr>
        <p:blipFill rotWithShape="1">
          <a:blip r:embed="rId3"/>
          <a:srcRect t="-83" r="10716" b="-96"/>
          <a:stretch/>
        </p:blipFill>
        <p:spPr>
          <a:xfrm>
            <a:off x="1419732" y="232923"/>
            <a:ext cx="10639403" cy="6053210"/>
          </a:xfrm>
        </p:spPr>
      </p:pic>
    </p:spTree>
    <p:extLst>
      <p:ext uri="{BB962C8B-B14F-4D97-AF65-F5344CB8AC3E}">
        <p14:creationId xmlns:p14="http://schemas.microsoft.com/office/powerpoint/2010/main" val="2788864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A4171-B756-C915-7C70-ED9C4AF3983D}"/>
              </a:ext>
            </a:extLst>
          </p:cNvPr>
          <p:cNvSpPr>
            <a:spLocks noGrp="1"/>
          </p:cNvSpPr>
          <p:nvPr>
            <p:ph type="title"/>
          </p:nvPr>
        </p:nvSpPr>
        <p:spPr>
          <a:xfrm>
            <a:off x="1587710" y="-8464"/>
            <a:ext cx="9486690" cy="755289"/>
          </a:xfrm>
        </p:spPr>
        <p:txBody>
          <a:bodyPr>
            <a:normAutofit fontScale="90000"/>
          </a:bodyPr>
          <a:lstStyle/>
          <a:p>
            <a:r>
              <a:rPr lang="en-GB" dirty="0">
                <a:latin typeface="Modern Love"/>
              </a:rPr>
              <a:t>STATE DIAGRAM</a:t>
            </a:r>
          </a:p>
        </p:txBody>
      </p:sp>
      <p:pic>
        <p:nvPicPr>
          <p:cNvPr id="4" name="Content Placeholder 3" descr="A diagram of a flowchart">
            <a:extLst>
              <a:ext uri="{FF2B5EF4-FFF2-40B4-BE49-F238E27FC236}">
                <a16:creationId xmlns:a16="http://schemas.microsoft.com/office/drawing/2014/main" id="{0C1B9AC0-E332-2CF9-5418-E96C90BC6721}"/>
              </a:ext>
            </a:extLst>
          </p:cNvPr>
          <p:cNvPicPr>
            <a:picLocks noGrp="1" noChangeAspect="1"/>
          </p:cNvPicPr>
          <p:nvPr>
            <p:ph idx="1"/>
          </p:nvPr>
        </p:nvPicPr>
        <p:blipFill>
          <a:blip r:embed="rId3"/>
          <a:stretch>
            <a:fillRect/>
          </a:stretch>
        </p:blipFill>
        <p:spPr>
          <a:xfrm>
            <a:off x="1380921" y="680007"/>
            <a:ext cx="10633623" cy="5997627"/>
          </a:xfrm>
        </p:spPr>
      </p:pic>
    </p:spTree>
    <p:extLst>
      <p:ext uri="{BB962C8B-B14F-4D97-AF65-F5344CB8AC3E}">
        <p14:creationId xmlns:p14="http://schemas.microsoft.com/office/powerpoint/2010/main" val="3047711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F3EB4-C69D-852B-5115-A0B4B389A408}"/>
              </a:ext>
            </a:extLst>
          </p:cNvPr>
          <p:cNvSpPr>
            <a:spLocks noGrp="1"/>
          </p:cNvSpPr>
          <p:nvPr>
            <p:ph type="title"/>
          </p:nvPr>
        </p:nvSpPr>
        <p:spPr>
          <a:xfrm>
            <a:off x="1587710" y="-113372"/>
            <a:ext cx="9486690" cy="509464"/>
          </a:xfrm>
        </p:spPr>
        <p:txBody>
          <a:bodyPr>
            <a:normAutofit fontScale="90000"/>
          </a:bodyPr>
          <a:lstStyle/>
          <a:p>
            <a:r>
              <a:rPr lang="en-GB" dirty="0">
                <a:latin typeface="Modern Love"/>
              </a:rPr>
              <a:t>ACTIVITY DIGRAM</a:t>
            </a:r>
          </a:p>
        </p:txBody>
      </p:sp>
      <p:pic>
        <p:nvPicPr>
          <p:cNvPr id="6" name="Content Placeholder 5" descr="A diagram of a flowchart&#10;&#10;Description automatically generated">
            <a:extLst>
              <a:ext uri="{FF2B5EF4-FFF2-40B4-BE49-F238E27FC236}">
                <a16:creationId xmlns:a16="http://schemas.microsoft.com/office/drawing/2014/main" id="{E0EF6EEF-7FA4-05D3-EE47-4BE691DEE6BA}"/>
              </a:ext>
            </a:extLst>
          </p:cNvPr>
          <p:cNvPicPr>
            <a:picLocks noGrp="1" noChangeAspect="1"/>
          </p:cNvPicPr>
          <p:nvPr>
            <p:ph idx="1"/>
          </p:nvPr>
        </p:nvPicPr>
        <p:blipFill>
          <a:blip r:embed="rId3"/>
          <a:stretch>
            <a:fillRect/>
          </a:stretch>
        </p:blipFill>
        <p:spPr>
          <a:xfrm>
            <a:off x="3047002" y="484897"/>
            <a:ext cx="6965673" cy="6339273"/>
          </a:xfrm>
        </p:spPr>
      </p:pic>
    </p:spTree>
    <p:extLst>
      <p:ext uri="{BB962C8B-B14F-4D97-AF65-F5344CB8AC3E}">
        <p14:creationId xmlns:p14="http://schemas.microsoft.com/office/powerpoint/2010/main" val="521945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8D4A7-DE9B-D0B7-6CFB-C3B37B4D0A5B}"/>
              </a:ext>
            </a:extLst>
          </p:cNvPr>
          <p:cNvSpPr>
            <a:spLocks noGrp="1"/>
          </p:cNvSpPr>
          <p:nvPr>
            <p:ph type="title"/>
          </p:nvPr>
        </p:nvSpPr>
        <p:spPr>
          <a:xfrm>
            <a:off x="1587710" y="29401"/>
            <a:ext cx="9486690" cy="684294"/>
          </a:xfrm>
        </p:spPr>
        <p:txBody>
          <a:bodyPr>
            <a:normAutofit fontScale="90000"/>
          </a:bodyPr>
          <a:lstStyle/>
          <a:p>
            <a:r>
              <a:rPr lang="en-GB" dirty="0">
                <a:latin typeface="Modern Love"/>
              </a:rPr>
              <a:t>CLASS DIAGRAM</a:t>
            </a:r>
          </a:p>
        </p:txBody>
      </p:sp>
      <p:pic>
        <p:nvPicPr>
          <p:cNvPr id="8" name="Content Placeholder 7" descr="A screenshot of a computer&#10;&#10;Description automatically generated">
            <a:extLst>
              <a:ext uri="{FF2B5EF4-FFF2-40B4-BE49-F238E27FC236}">
                <a16:creationId xmlns:a16="http://schemas.microsoft.com/office/drawing/2014/main" id="{2765019E-8DE3-3322-9D6F-9F013C69659D}"/>
              </a:ext>
            </a:extLst>
          </p:cNvPr>
          <p:cNvPicPr>
            <a:picLocks noGrp="1" noChangeAspect="1"/>
          </p:cNvPicPr>
          <p:nvPr>
            <p:ph idx="1"/>
          </p:nvPr>
        </p:nvPicPr>
        <p:blipFill>
          <a:blip r:embed="rId3"/>
          <a:stretch>
            <a:fillRect/>
          </a:stretch>
        </p:blipFill>
        <p:spPr>
          <a:xfrm>
            <a:off x="1214769" y="598026"/>
            <a:ext cx="10857067" cy="6156357"/>
          </a:xfrm>
        </p:spPr>
      </p:pic>
    </p:spTree>
    <p:extLst>
      <p:ext uri="{BB962C8B-B14F-4D97-AF65-F5344CB8AC3E}">
        <p14:creationId xmlns:p14="http://schemas.microsoft.com/office/powerpoint/2010/main" val="669217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A935-854C-5BE2-3451-CCCE7260532E}"/>
              </a:ext>
            </a:extLst>
          </p:cNvPr>
          <p:cNvSpPr>
            <a:spLocks noGrp="1"/>
          </p:cNvSpPr>
          <p:nvPr>
            <p:ph type="title"/>
          </p:nvPr>
        </p:nvSpPr>
        <p:spPr>
          <a:xfrm>
            <a:off x="1587710" y="-3732"/>
            <a:ext cx="9486690" cy="693762"/>
          </a:xfrm>
        </p:spPr>
        <p:txBody>
          <a:bodyPr>
            <a:normAutofit fontScale="90000"/>
          </a:bodyPr>
          <a:lstStyle/>
          <a:p>
            <a:r>
              <a:rPr lang="en-GB" dirty="0">
                <a:latin typeface="Modern Love"/>
              </a:rPr>
              <a:t>ROBUSTNESS ANALYSIS </a:t>
            </a:r>
          </a:p>
        </p:txBody>
      </p:sp>
      <p:pic>
        <p:nvPicPr>
          <p:cNvPr id="4" name="Content Placeholder 3" descr="A diagram of a software system">
            <a:extLst>
              <a:ext uri="{FF2B5EF4-FFF2-40B4-BE49-F238E27FC236}">
                <a16:creationId xmlns:a16="http://schemas.microsoft.com/office/drawing/2014/main" id="{1A7BE2F7-5409-765C-5DC9-10B941760A80}"/>
              </a:ext>
            </a:extLst>
          </p:cNvPr>
          <p:cNvPicPr>
            <a:picLocks noGrp="1" noChangeAspect="1"/>
          </p:cNvPicPr>
          <p:nvPr>
            <p:ph idx="1"/>
          </p:nvPr>
        </p:nvPicPr>
        <p:blipFill>
          <a:blip r:embed="rId3"/>
          <a:stretch>
            <a:fillRect/>
          </a:stretch>
        </p:blipFill>
        <p:spPr>
          <a:xfrm>
            <a:off x="1320727" y="715067"/>
            <a:ext cx="10731093" cy="5971100"/>
          </a:xfrm>
        </p:spPr>
      </p:pic>
    </p:spTree>
    <p:extLst>
      <p:ext uri="{BB962C8B-B14F-4D97-AF65-F5344CB8AC3E}">
        <p14:creationId xmlns:p14="http://schemas.microsoft.com/office/powerpoint/2010/main" val="3212782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B35BE-334C-AAA3-513D-F05601C6F8AA}"/>
              </a:ext>
            </a:extLst>
          </p:cNvPr>
          <p:cNvSpPr>
            <a:spLocks noGrp="1"/>
          </p:cNvSpPr>
          <p:nvPr>
            <p:ph type="title"/>
          </p:nvPr>
        </p:nvSpPr>
        <p:spPr>
          <a:xfrm>
            <a:off x="1587710" y="-3731"/>
            <a:ext cx="9486690" cy="636966"/>
          </a:xfrm>
        </p:spPr>
        <p:txBody>
          <a:bodyPr>
            <a:normAutofit fontScale="90000"/>
          </a:bodyPr>
          <a:lstStyle/>
          <a:p>
            <a:r>
              <a:rPr lang="en-GB" dirty="0">
                <a:latin typeface="Modern Love"/>
              </a:rPr>
              <a:t>PACKAGE DIAGRAM</a:t>
            </a:r>
          </a:p>
        </p:txBody>
      </p:sp>
      <p:pic>
        <p:nvPicPr>
          <p:cNvPr id="7" name="Content Placeholder 6" descr="A screenshot of a computer">
            <a:extLst>
              <a:ext uri="{FF2B5EF4-FFF2-40B4-BE49-F238E27FC236}">
                <a16:creationId xmlns:a16="http://schemas.microsoft.com/office/drawing/2014/main" id="{082F050B-CFAA-7A0E-33EC-15B84EEDA15A}"/>
              </a:ext>
            </a:extLst>
          </p:cNvPr>
          <p:cNvPicPr>
            <a:picLocks noGrp="1" noChangeAspect="1"/>
          </p:cNvPicPr>
          <p:nvPr>
            <p:ph idx="1"/>
          </p:nvPr>
        </p:nvPicPr>
        <p:blipFill>
          <a:blip r:embed="rId2"/>
          <a:stretch>
            <a:fillRect/>
          </a:stretch>
        </p:blipFill>
        <p:spPr>
          <a:xfrm>
            <a:off x="1370011" y="640369"/>
            <a:ext cx="10568968" cy="6011576"/>
          </a:xfrm>
        </p:spPr>
      </p:pic>
    </p:spTree>
    <p:extLst>
      <p:ext uri="{BB962C8B-B14F-4D97-AF65-F5344CB8AC3E}">
        <p14:creationId xmlns:p14="http://schemas.microsoft.com/office/powerpoint/2010/main" val="3720922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1C15DFD-AB97-AB43-A6C9-2808708C91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A05BA89-ECA6-2247-ABBB-3C6716020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ack background with white text&#10;&#10;Description automatically generated">
            <a:extLst>
              <a:ext uri="{FF2B5EF4-FFF2-40B4-BE49-F238E27FC236}">
                <a16:creationId xmlns:a16="http://schemas.microsoft.com/office/drawing/2014/main" id="{CF26D340-8CF3-4D17-0A44-7C8E325CDAD4}"/>
              </a:ext>
            </a:extLst>
          </p:cNvPr>
          <p:cNvPicPr>
            <a:picLocks noChangeAspect="1"/>
          </p:cNvPicPr>
          <p:nvPr/>
        </p:nvPicPr>
        <p:blipFill rotWithShape="1">
          <a:blip r:embed="rId3"/>
          <a:srcRect r="25"/>
          <a:stretch/>
        </p:blipFill>
        <p:spPr>
          <a:xfrm>
            <a:off x="982512" y="946593"/>
            <a:ext cx="8714970" cy="4794439"/>
          </a:xfrm>
          <a:prstGeom prst="rect">
            <a:avLst/>
          </a:prstGeom>
        </p:spPr>
      </p:pic>
      <p:sp>
        <p:nvSpPr>
          <p:cNvPr id="15" name="Rectangle 14">
            <a:extLst>
              <a:ext uri="{FF2B5EF4-FFF2-40B4-BE49-F238E27FC236}">
                <a16:creationId xmlns:a16="http://schemas.microsoft.com/office/drawing/2014/main" id="{B3412ACF-3EB1-7245-898E-CD37A49FEA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58144"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C4FCD04-BE66-EB44-A968-00B76DFC0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2685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5976392"/>
      </p:ext>
    </p:extLst>
  </p:cSld>
  <p:clrMapOvr>
    <a:masterClrMapping/>
  </p:clrMapOvr>
</p:sld>
</file>

<file path=ppt/theme/theme1.xml><?xml version="1.0" encoding="utf-8"?>
<a:theme xmlns:a="http://schemas.openxmlformats.org/drawingml/2006/main" name="InterweaveVTI">
  <a:themeElements>
    <a:clrScheme name="AnalogousFromDarkSeedLeftStep">
      <a:dk1>
        <a:srgbClr val="000000"/>
      </a:dk1>
      <a:lt1>
        <a:srgbClr val="FFFFFF"/>
      </a:lt1>
      <a:dk2>
        <a:srgbClr val="1E301B"/>
      </a:dk2>
      <a:lt2>
        <a:srgbClr val="F1F0F3"/>
      </a:lt2>
      <a:accent1>
        <a:srgbClr val="85AE23"/>
      </a:accent1>
      <a:accent2>
        <a:srgbClr val="B4A118"/>
      </a:accent2>
      <a:accent3>
        <a:srgbClr val="E2802D"/>
      </a:accent3>
      <a:accent4>
        <a:srgbClr val="D1231C"/>
      </a:accent4>
      <a:accent5>
        <a:srgbClr val="E22D71"/>
      </a:accent5>
      <a:accent6>
        <a:srgbClr val="D11CAB"/>
      </a:accent6>
      <a:hlink>
        <a:srgbClr val="C34D66"/>
      </a:hlink>
      <a:folHlink>
        <a:srgbClr val="7F7F7F"/>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Savon</Template>
  <TotalTime>8</TotalTime>
  <Words>355</Words>
  <Application>Microsoft Macintosh PowerPoint</Application>
  <PresentationFormat>Widescreen</PresentationFormat>
  <Paragraphs>39</Paragraphs>
  <Slides>15</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Baskerville Old Face</vt:lpstr>
      <vt:lpstr>Calibri</vt:lpstr>
      <vt:lpstr>Century Gothic</vt:lpstr>
      <vt:lpstr>Modern Love</vt:lpstr>
      <vt:lpstr>Neue Haas Grotesk Text Pro</vt:lpstr>
      <vt:lpstr>Tempus Sans ITC</vt:lpstr>
      <vt:lpstr>InterweaveVTI</vt:lpstr>
      <vt:lpstr>Project: Travel Companion Website </vt:lpstr>
      <vt:lpstr>Project Vision </vt:lpstr>
      <vt:lpstr>USE CASE DIAGRAM</vt:lpstr>
      <vt:lpstr>STATE DIAGRAM</vt:lpstr>
      <vt:lpstr>ACTIVITY DIGRAM</vt:lpstr>
      <vt:lpstr>CLASS DIAGRAM</vt:lpstr>
      <vt:lpstr>ROBUSTNESS ANALYSIS </vt:lpstr>
      <vt:lpstr>PACKAGE DIAGRAM</vt:lpstr>
      <vt:lpstr>PowerPoint Presentation</vt:lpstr>
      <vt:lpstr>COMPONENT DIAGRAM</vt:lpstr>
      <vt:lpstr>SEQUENCE DIAGRAM</vt:lpstr>
      <vt:lpstr>LOGIN STATE DIAGRAM</vt:lpstr>
      <vt:lpstr>STORAGE STATE DIAGRAM</vt:lpstr>
      <vt:lpstr>LOGIN ACTIVITY DIAGRAM</vt:lpstr>
      <vt:lpstr>STORAGE  ACTIVITY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Walcelio Melo</cp:lastModifiedBy>
  <cp:revision>315</cp:revision>
  <dcterms:created xsi:type="dcterms:W3CDTF">2024-03-07T05:52:23Z</dcterms:created>
  <dcterms:modified xsi:type="dcterms:W3CDTF">2024-03-09T19:42:37Z</dcterms:modified>
</cp:coreProperties>
</file>

<file path=docProps/thumbnail.jpeg>
</file>